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Pacifico"/>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15940D-37C1-4609-8498-36E0A5BB2D17}">
  <a:tblStyle styleId="{9A15940D-37C1-4609-8498-36E0A5BB2D17}"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CD1"/>
          </a:solidFill>
        </a:fill>
      </a:tcStyle>
    </a:band1H>
    <a:band2H>
      <a:tcTxStyle/>
    </a:band2H>
    <a:band1V>
      <a:tcTxStyle/>
      <a:tcStyle>
        <a:fill>
          <a:solidFill>
            <a:srgbClr val="CACCD1"/>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acifico-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9157fd38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e9157fd38b_1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f0b63bd1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f0b63bd1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9" name="Google Shape;13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3c7f008d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93c7f008d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d60ebdbc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ed60ebdbc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9157fd38b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e9157fd38b_1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9157fd38b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e9157fd38b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3c7f008d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3c7f008d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9157fd38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e9157fd38b_1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1" name="Google Shape;5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 name="Shape 15"/>
        <p:cNvGrpSpPr/>
        <p:nvPr/>
      </p:nvGrpSpPr>
      <p:grpSpPr>
        <a:xfrm>
          <a:off x="0" y="0"/>
          <a:ext cx="0" cy="0"/>
          <a:chOff x="0" y="0"/>
          <a:chExt cx="0" cy="0"/>
        </a:xfrm>
      </p:grpSpPr>
      <p:sp>
        <p:nvSpPr>
          <p:cNvPr id="16" name="Google Shape;16;p4"/>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8" name="Google Shape;18;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 name="Google Shape;19;p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6"/>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lvl1pPr indent="-337185" lvl="0" marL="457200" algn="l">
              <a:lnSpc>
                <a:spcPct val="115000"/>
              </a:lnSpc>
              <a:spcBef>
                <a:spcPts val="360"/>
              </a:spcBef>
              <a:spcAft>
                <a:spcPts val="0"/>
              </a:spcAft>
              <a:buSzPts val="1710"/>
              <a:buChar char="●"/>
              <a:defRPr/>
            </a:lvl1pPr>
            <a:lvl2pPr indent="-325755" lvl="1" marL="914400" algn="l">
              <a:lnSpc>
                <a:spcPct val="115000"/>
              </a:lnSpc>
              <a:spcBef>
                <a:spcPts val="1600"/>
              </a:spcBef>
              <a:spcAft>
                <a:spcPts val="0"/>
              </a:spcAft>
              <a:buSzPts val="1530"/>
              <a:buChar char="○"/>
              <a:defRPr/>
            </a:lvl2pPr>
            <a:lvl3pPr indent="-308610" lvl="2" marL="1371600" algn="l">
              <a:lnSpc>
                <a:spcPct val="115000"/>
              </a:lnSpc>
              <a:spcBef>
                <a:spcPts val="1600"/>
              </a:spcBef>
              <a:spcAft>
                <a:spcPts val="0"/>
              </a:spcAft>
              <a:buSzPts val="1260"/>
              <a:buChar char="■"/>
              <a:defRPr/>
            </a:lvl3pPr>
            <a:lvl4pPr indent="-302894" lvl="3" marL="1828800" algn="l">
              <a:lnSpc>
                <a:spcPct val="115000"/>
              </a:lnSpc>
              <a:spcBef>
                <a:spcPts val="1600"/>
              </a:spcBef>
              <a:spcAft>
                <a:spcPts val="0"/>
              </a:spcAft>
              <a:buSzPts val="1170"/>
              <a:buChar char="●"/>
              <a:defRPr/>
            </a:lvl4pPr>
            <a:lvl5pPr indent="-302895" lvl="4" marL="2286000" algn="l">
              <a:lnSpc>
                <a:spcPct val="115000"/>
              </a:lnSpc>
              <a:spcBef>
                <a:spcPts val="1600"/>
              </a:spcBef>
              <a:spcAft>
                <a:spcPts val="0"/>
              </a:spcAft>
              <a:buSzPts val="1170"/>
              <a:buChar char="○"/>
              <a:defRPr/>
            </a:lvl5pPr>
            <a:lvl6pPr indent="-320039" lvl="5" marL="2743200" algn="l">
              <a:lnSpc>
                <a:spcPct val="115000"/>
              </a:lnSpc>
              <a:spcBef>
                <a:spcPts val="1600"/>
              </a:spcBef>
              <a:spcAft>
                <a:spcPts val="0"/>
              </a:spcAft>
              <a:buSzPts val="1440"/>
              <a:buChar char="■"/>
              <a:defRPr/>
            </a:lvl6pPr>
            <a:lvl7pPr indent="-320039" lvl="6" marL="3200400" algn="l">
              <a:lnSpc>
                <a:spcPct val="115000"/>
              </a:lnSpc>
              <a:spcBef>
                <a:spcPts val="1600"/>
              </a:spcBef>
              <a:spcAft>
                <a:spcPts val="0"/>
              </a:spcAft>
              <a:buSzPts val="144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29" name="Google Shape;29;p6"/>
          <p:cNvSpPr txBox="1"/>
          <p:nvPr>
            <p:ph idx="10" type="dt"/>
          </p:nvPr>
        </p:nvSpPr>
        <p:spPr>
          <a:xfrm>
            <a:off x="457200" y="4767263"/>
            <a:ext cx="2133600" cy="2739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6"/>
          <p:cNvSpPr txBox="1"/>
          <p:nvPr>
            <p:ph idx="11" type="ftr"/>
          </p:nvPr>
        </p:nvSpPr>
        <p:spPr>
          <a:xfrm>
            <a:off x="2667000" y="4767263"/>
            <a:ext cx="3352800" cy="2739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6"/>
          <p:cNvSpPr txBox="1"/>
          <p:nvPr>
            <p:ph idx="12" type="sldNum"/>
          </p:nvPr>
        </p:nvSpPr>
        <p:spPr>
          <a:xfrm>
            <a:off x="7924800" y="4767263"/>
            <a:ext cx="762000" cy="273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mailto:Breanne_Lerma@chino.k12.ca.us" TargetMode="External"/><Relationship Id="rId4" Type="http://schemas.openxmlformats.org/officeDocument/2006/relationships/hyperlink" Target="mailto:Breanne_Lerma@chino.k12.ca.us" TargetMode="External"/><Relationship Id="rId5" Type="http://schemas.openxmlformats.org/officeDocument/2006/relationships/hyperlink" Target="mailto:Breanne_Lerma@chino.k12.ca.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idx="4294967295" type="title"/>
          </p:nvPr>
        </p:nvSpPr>
        <p:spPr>
          <a:xfrm>
            <a:off x="311700" y="445025"/>
            <a:ext cx="4084500" cy="100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latin typeface="Arial"/>
                <a:ea typeface="Arial"/>
                <a:cs typeface="Arial"/>
                <a:sym typeface="Arial"/>
              </a:rPr>
              <a:t>Welcome to English</a:t>
            </a:r>
            <a:endParaRPr sz="2400">
              <a:latin typeface="Arial"/>
              <a:ea typeface="Arial"/>
              <a:cs typeface="Arial"/>
              <a:sym typeface="Arial"/>
            </a:endParaRPr>
          </a:p>
          <a:p>
            <a:pPr indent="0" lvl="0" marL="0" rtl="0" algn="ctr">
              <a:lnSpc>
                <a:spcPct val="100000"/>
              </a:lnSpc>
              <a:spcBef>
                <a:spcPts val="0"/>
              </a:spcBef>
              <a:spcAft>
                <a:spcPts val="0"/>
              </a:spcAft>
              <a:buSzPts val="2800"/>
              <a:buNone/>
            </a:pPr>
            <a:r>
              <a:rPr lang="en" sz="2400">
                <a:latin typeface="Arial"/>
                <a:ea typeface="Arial"/>
                <a:cs typeface="Arial"/>
                <a:sym typeface="Arial"/>
              </a:rPr>
              <a:t>With </a:t>
            </a:r>
            <a:r>
              <a:rPr lang="en" sz="2400">
                <a:latin typeface="Arial"/>
                <a:ea typeface="Arial"/>
                <a:cs typeface="Arial"/>
                <a:sym typeface="Arial"/>
              </a:rPr>
              <a:t>Ms. Lerma </a:t>
            </a:r>
            <a:endParaRPr sz="2400">
              <a:latin typeface="Arial"/>
              <a:ea typeface="Arial"/>
              <a:cs typeface="Arial"/>
              <a:sym typeface="Arial"/>
            </a:endParaRPr>
          </a:p>
          <a:p>
            <a:pPr indent="0" lvl="0" marL="0" rtl="0" algn="ctr">
              <a:lnSpc>
                <a:spcPct val="100000"/>
              </a:lnSpc>
              <a:spcBef>
                <a:spcPts val="0"/>
              </a:spcBef>
              <a:spcAft>
                <a:spcPts val="0"/>
              </a:spcAft>
              <a:buSzPts val="2800"/>
              <a:buNone/>
            </a:pPr>
            <a:r>
              <a:rPr lang="en" sz="2400">
                <a:latin typeface="Arial"/>
                <a:ea typeface="Arial"/>
                <a:cs typeface="Arial"/>
                <a:sym typeface="Arial"/>
              </a:rPr>
              <a:t>and </a:t>
            </a:r>
            <a:r>
              <a:rPr lang="en" sz="2400">
                <a:latin typeface="Arial"/>
                <a:ea typeface="Arial"/>
                <a:cs typeface="Arial"/>
                <a:sym typeface="Arial"/>
              </a:rPr>
              <a:t>Ms. Carlos</a:t>
            </a:r>
            <a:endParaRPr sz="2400"/>
          </a:p>
        </p:txBody>
      </p:sp>
      <p:sp>
        <p:nvSpPr>
          <p:cNvPr id="57" name="Google Shape;57;p13"/>
          <p:cNvSpPr txBox="1"/>
          <p:nvPr>
            <p:ph idx="4294967295" type="body"/>
          </p:nvPr>
        </p:nvSpPr>
        <p:spPr>
          <a:xfrm>
            <a:off x="311700" y="1630600"/>
            <a:ext cx="4084500" cy="315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latin typeface="Pacifico"/>
              <a:ea typeface="Pacifico"/>
              <a:cs typeface="Pacifico"/>
              <a:sym typeface="Pacifico"/>
            </a:endParaRPr>
          </a:p>
          <a:p>
            <a:pPr indent="0" lvl="0" marL="0" rtl="0" algn="l">
              <a:lnSpc>
                <a:spcPct val="115000"/>
              </a:lnSpc>
              <a:spcBef>
                <a:spcPts val="1600"/>
              </a:spcBef>
              <a:spcAft>
                <a:spcPts val="0"/>
              </a:spcAft>
              <a:buSzPts val="1800"/>
              <a:buNone/>
            </a:pPr>
            <a:r>
              <a:rPr lang="en">
                <a:latin typeface="Arial"/>
                <a:ea typeface="Arial"/>
                <a:cs typeface="Arial"/>
                <a:sym typeface="Arial"/>
              </a:rPr>
              <a:t>What you need to know about our class:</a:t>
            </a:r>
            <a:endParaRPr>
              <a:latin typeface="Arial"/>
              <a:ea typeface="Arial"/>
              <a:cs typeface="Arial"/>
              <a:sym typeface="Arial"/>
            </a:endParaRPr>
          </a:p>
          <a:p>
            <a:pPr indent="-342900" lvl="0" marL="457200" rtl="0" algn="l">
              <a:lnSpc>
                <a:spcPct val="115000"/>
              </a:lnSpc>
              <a:spcBef>
                <a:spcPts val="1600"/>
              </a:spcBef>
              <a:spcAft>
                <a:spcPts val="0"/>
              </a:spcAft>
              <a:buSzPts val="1800"/>
              <a:buFont typeface="Pacifico"/>
              <a:buAutoNum type="arabicPeriod"/>
            </a:pPr>
            <a:r>
              <a:rPr lang="en">
                <a:latin typeface="Arial"/>
                <a:ea typeface="Arial"/>
                <a:cs typeface="Arial"/>
                <a:sym typeface="Arial"/>
              </a:rPr>
              <a:t>Background of the teachers</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Pacifico"/>
              <a:buAutoNum type="arabicPeriod"/>
            </a:pPr>
            <a:r>
              <a:rPr lang="en">
                <a:latin typeface="Arial"/>
                <a:ea typeface="Arial"/>
                <a:cs typeface="Arial"/>
                <a:sym typeface="Arial"/>
              </a:rPr>
              <a:t>Communication</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Pacifico"/>
              <a:buAutoNum type="arabicPeriod"/>
            </a:pPr>
            <a:r>
              <a:rPr lang="en">
                <a:latin typeface="Arial"/>
                <a:ea typeface="Arial"/>
                <a:cs typeface="Arial"/>
                <a:sym typeface="Arial"/>
              </a:rPr>
              <a:t>Syllabus</a:t>
            </a:r>
            <a:endParaRPr>
              <a:latin typeface="Arial"/>
              <a:ea typeface="Arial"/>
              <a:cs typeface="Arial"/>
              <a:sym typeface="Arial"/>
            </a:endParaRPr>
          </a:p>
          <a:p>
            <a:pPr indent="0" lvl="0" marL="457200" rtl="0" algn="l">
              <a:lnSpc>
                <a:spcPct val="115000"/>
              </a:lnSpc>
              <a:spcBef>
                <a:spcPts val="1600"/>
              </a:spcBef>
              <a:spcAft>
                <a:spcPts val="1600"/>
              </a:spcAft>
              <a:buSzPts val="1800"/>
              <a:buNone/>
            </a:pPr>
            <a:r>
              <a:t/>
            </a:r>
            <a:endParaRPr/>
          </a:p>
        </p:txBody>
      </p:sp>
      <p:pic>
        <p:nvPicPr>
          <p:cNvPr id="58" name="Google Shape;58;p13"/>
          <p:cNvPicPr preferRelativeResize="0"/>
          <p:nvPr/>
        </p:nvPicPr>
        <p:blipFill>
          <a:blip r:embed="rId3">
            <a:alphaModFix/>
          </a:blip>
          <a:stretch>
            <a:fillRect/>
          </a:stretch>
        </p:blipFill>
        <p:spPr>
          <a:xfrm>
            <a:off x="4341400" y="845025"/>
            <a:ext cx="4261175" cy="283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42900" y="396050"/>
            <a:ext cx="6172200" cy="643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entury Gothic"/>
              <a:buNone/>
            </a:pPr>
            <a:r>
              <a:rPr lang="en"/>
              <a:t>RESTROOM AND CELL PHONE/HEADPHONE POLICY </a:t>
            </a:r>
            <a:endParaRPr/>
          </a:p>
        </p:txBody>
      </p:sp>
      <p:sp>
        <p:nvSpPr>
          <p:cNvPr id="122" name="Google Shape;122;p22"/>
          <p:cNvSpPr txBox="1"/>
          <p:nvPr>
            <p:ph idx="1" type="body"/>
          </p:nvPr>
        </p:nvSpPr>
        <p:spPr>
          <a:xfrm>
            <a:off x="342900" y="1850700"/>
            <a:ext cx="5595900" cy="2469000"/>
          </a:xfrm>
          <a:prstGeom prst="rect">
            <a:avLst/>
          </a:prstGeom>
          <a:noFill/>
          <a:ln>
            <a:noFill/>
          </a:ln>
        </p:spPr>
        <p:txBody>
          <a:bodyPr anchorCtr="0" anchor="ctr" bIns="34275" lIns="68575" spcFirstLastPara="1" rIns="68575" wrap="square" tIns="34275">
            <a:noAutofit/>
          </a:bodyPr>
          <a:lstStyle/>
          <a:p>
            <a:pPr indent="-203200" lvl="0" marL="215900" rtl="0" algn="l">
              <a:lnSpc>
                <a:spcPct val="90000"/>
              </a:lnSpc>
              <a:spcBef>
                <a:spcPts val="800"/>
              </a:spcBef>
              <a:spcAft>
                <a:spcPts val="0"/>
              </a:spcAft>
              <a:buClr>
                <a:schemeClr val="dk1"/>
              </a:buClr>
              <a:buSzPts val="1000"/>
              <a:buChar char="●"/>
            </a:pPr>
            <a:r>
              <a:rPr lang="en" sz="1600">
                <a:solidFill>
                  <a:schemeClr val="dk1"/>
                </a:solidFill>
              </a:rPr>
              <a:t>Students must ASK to use the restroom. Only one at a time is permitted.</a:t>
            </a:r>
            <a:endParaRPr sz="1600">
              <a:solidFill>
                <a:schemeClr val="dk1"/>
              </a:solidFill>
            </a:endParaRPr>
          </a:p>
          <a:p>
            <a:pPr indent="-241300" lvl="0" marL="215900" rtl="0" algn="l">
              <a:lnSpc>
                <a:spcPct val="90000"/>
              </a:lnSpc>
              <a:spcBef>
                <a:spcPts val="800"/>
              </a:spcBef>
              <a:spcAft>
                <a:spcPts val="0"/>
              </a:spcAft>
              <a:buClr>
                <a:schemeClr val="dk1"/>
              </a:buClr>
              <a:buSzPts val="1600"/>
              <a:buChar char="●"/>
            </a:pPr>
            <a:r>
              <a:rPr lang="en" sz="1600">
                <a:solidFill>
                  <a:schemeClr val="dk1"/>
                </a:solidFill>
              </a:rPr>
              <a:t>Students must create a </a:t>
            </a:r>
            <a:r>
              <a:rPr lang="en" sz="1600" u="sng">
                <a:solidFill>
                  <a:schemeClr val="dk1"/>
                </a:solidFill>
              </a:rPr>
              <a:t>SmartPass and take a HALL PASS</a:t>
            </a:r>
            <a:r>
              <a:rPr lang="en" sz="1600">
                <a:solidFill>
                  <a:schemeClr val="dk1"/>
                </a:solidFill>
              </a:rPr>
              <a:t> to the restroom. </a:t>
            </a:r>
            <a:endParaRPr sz="1600">
              <a:solidFill>
                <a:schemeClr val="dk1"/>
              </a:solidFill>
            </a:endParaRPr>
          </a:p>
          <a:p>
            <a:pPr indent="-241300" lvl="0" marL="215900" rtl="0" algn="l">
              <a:lnSpc>
                <a:spcPct val="90000"/>
              </a:lnSpc>
              <a:spcBef>
                <a:spcPts val="800"/>
              </a:spcBef>
              <a:spcAft>
                <a:spcPts val="0"/>
              </a:spcAft>
              <a:buClr>
                <a:schemeClr val="dk1"/>
              </a:buClr>
              <a:buSzPts val="1600"/>
              <a:buChar char="●"/>
            </a:pPr>
            <a:r>
              <a:rPr lang="en" sz="1600">
                <a:solidFill>
                  <a:schemeClr val="dk1"/>
                </a:solidFill>
              </a:rPr>
              <a:t>Must be back within 6 minutes.</a:t>
            </a:r>
            <a:endParaRPr sz="1600">
              <a:solidFill>
                <a:schemeClr val="dk1"/>
              </a:solidFill>
            </a:endParaRPr>
          </a:p>
          <a:p>
            <a:pPr indent="-209550" lvl="0" marL="215900" rtl="0" algn="l">
              <a:lnSpc>
                <a:spcPct val="90000"/>
              </a:lnSpc>
              <a:spcBef>
                <a:spcPts val="800"/>
              </a:spcBef>
              <a:spcAft>
                <a:spcPts val="0"/>
              </a:spcAft>
              <a:buClr>
                <a:srgbClr val="FFFF00"/>
              </a:buClr>
              <a:buSzPts val="1100"/>
              <a:buChar char="●"/>
            </a:pPr>
            <a:r>
              <a:rPr lang="en" sz="1700">
                <a:solidFill>
                  <a:srgbClr val="FFFF00"/>
                </a:solidFill>
              </a:rPr>
              <a:t>Cell phones and headphones are not to be used while teachers are </a:t>
            </a:r>
            <a:r>
              <a:rPr lang="en" sz="1700">
                <a:solidFill>
                  <a:srgbClr val="FFFF00"/>
                </a:solidFill>
              </a:rPr>
              <a:t>actively</a:t>
            </a:r>
            <a:r>
              <a:rPr lang="en" sz="1700">
                <a:solidFill>
                  <a:srgbClr val="FFFF00"/>
                </a:solidFill>
              </a:rPr>
              <a:t> engaging with students. </a:t>
            </a:r>
            <a:endParaRPr sz="1100">
              <a:solidFill>
                <a:srgbClr val="FFFF00"/>
              </a:solidFill>
            </a:endParaRPr>
          </a:p>
          <a:p>
            <a:pPr indent="-139700" lvl="0" marL="215900" rtl="0" algn="l">
              <a:lnSpc>
                <a:spcPct val="90000"/>
              </a:lnSpc>
              <a:spcBef>
                <a:spcPts val="800"/>
              </a:spcBef>
              <a:spcAft>
                <a:spcPts val="0"/>
              </a:spcAft>
              <a:buSzPts val="1200"/>
              <a:buNone/>
            </a:pPr>
            <a:r>
              <a:t/>
            </a:r>
            <a:endParaRPr sz="1700"/>
          </a:p>
        </p:txBody>
      </p:sp>
      <p:pic>
        <p:nvPicPr>
          <p:cNvPr id="123" name="Google Shape;123;p22"/>
          <p:cNvPicPr preferRelativeResize="0"/>
          <p:nvPr/>
        </p:nvPicPr>
        <p:blipFill rotWithShape="1">
          <a:blip r:embed="rId3">
            <a:alphaModFix/>
          </a:blip>
          <a:srcRect b="11373" l="34283" r="34911" t="25226"/>
          <a:stretch/>
        </p:blipFill>
        <p:spPr>
          <a:xfrm>
            <a:off x="6105550" y="1195850"/>
            <a:ext cx="2317974" cy="2683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
              <a:t>Academic Honesty and AI</a:t>
            </a:r>
            <a:endParaRPr/>
          </a:p>
        </p:txBody>
      </p:sp>
      <p:sp>
        <p:nvSpPr>
          <p:cNvPr id="129" name="Google Shape;129;p23"/>
          <p:cNvSpPr txBox="1"/>
          <p:nvPr>
            <p:ph idx="1" type="body"/>
          </p:nvPr>
        </p:nvSpPr>
        <p:spPr>
          <a:xfrm>
            <a:off x="457200" y="1451610"/>
            <a:ext cx="8229600" cy="3291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solidFill>
                  <a:schemeClr val="dk1"/>
                </a:solidFill>
              </a:rPr>
              <a:t>Students are encouraged to be engaged participants in their educational journey. While Artificial Intelligence serves as a valuable tool to enhance the learning experience, it should complement rather than replace active learning and comprehension of the material. Ms. Lerma and Ms. Carlos will offer students opportunities to utilize both traditional writing methods and AI resources effectively. Students who utilize AI-generated content or any external work not belonging to them without proper authorization from their teachers will be given a zero for the respective assignment.</a:t>
            </a:r>
            <a:endParaRPr sz="3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latin typeface="Arial"/>
                <a:ea typeface="Arial"/>
                <a:cs typeface="Arial"/>
                <a:sym typeface="Arial"/>
              </a:rPr>
              <a:t>The English Curriculum</a:t>
            </a:r>
            <a:endParaRPr>
              <a:latin typeface="Arial"/>
              <a:ea typeface="Arial"/>
              <a:cs typeface="Arial"/>
              <a:sym typeface="Arial"/>
            </a:endParaRPr>
          </a:p>
        </p:txBody>
      </p:sp>
      <p:sp>
        <p:nvSpPr>
          <p:cNvPr id="135" name="Google Shape;135;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07916"/>
              </a:lnSpc>
              <a:spcBef>
                <a:spcPts val="0"/>
              </a:spcBef>
              <a:spcAft>
                <a:spcPts val="0"/>
              </a:spcAft>
              <a:buNone/>
            </a:pPr>
            <a:r>
              <a:rPr lang="en" sz="2100">
                <a:solidFill>
                  <a:srgbClr val="FFFFFF"/>
                </a:solidFill>
              </a:rPr>
              <a:t>ELA 11 is closely related to US History. Some of the class will cover similar topics, however, ELA 11 focuses on the literary aspect of US History.</a:t>
            </a:r>
            <a:endParaRPr sz="2100">
              <a:solidFill>
                <a:srgbClr val="FFFFFF"/>
              </a:solidFill>
              <a:latin typeface="Arial"/>
              <a:ea typeface="Arial"/>
              <a:cs typeface="Arial"/>
              <a:sym typeface="Arial"/>
            </a:endParaRPr>
          </a:p>
        </p:txBody>
      </p:sp>
      <p:pic>
        <p:nvPicPr>
          <p:cNvPr id="136" name="Google Shape;136;p24"/>
          <p:cNvPicPr preferRelativeResize="0"/>
          <p:nvPr/>
        </p:nvPicPr>
        <p:blipFill rotWithShape="1">
          <a:blip r:embed="rId3">
            <a:alphaModFix/>
          </a:blip>
          <a:srcRect b="0" l="0" r="0" t="0"/>
          <a:stretch/>
        </p:blipFill>
        <p:spPr>
          <a:xfrm>
            <a:off x="4767346" y="1152475"/>
            <a:ext cx="3462254" cy="32588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5"/>
          <p:cNvSpPr txBox="1"/>
          <p:nvPr>
            <p:ph type="title"/>
          </p:nvPr>
        </p:nvSpPr>
        <p:spPr>
          <a:xfrm>
            <a:off x="457200" y="400050"/>
            <a:ext cx="8229600" cy="8574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1"/>
              </a:buClr>
              <a:buSzPts val="5000"/>
              <a:buFont typeface="Calibri"/>
              <a:buNone/>
            </a:pPr>
            <a:r>
              <a:rPr b="1" lang="en" sz="5700">
                <a:solidFill>
                  <a:schemeClr val="dk1"/>
                </a:solidFill>
                <a:latin typeface="Arial"/>
                <a:ea typeface="Arial"/>
                <a:cs typeface="Arial"/>
                <a:sym typeface="Arial"/>
              </a:rPr>
              <a:t>Success is Attainable</a:t>
            </a:r>
            <a:endParaRPr sz="5700">
              <a:latin typeface="Arial"/>
              <a:ea typeface="Arial"/>
              <a:cs typeface="Arial"/>
              <a:sym typeface="Arial"/>
            </a:endParaRPr>
          </a:p>
        </p:txBody>
      </p:sp>
      <p:sp>
        <p:nvSpPr>
          <p:cNvPr id="142" name="Google Shape;142;p25"/>
          <p:cNvSpPr txBox="1"/>
          <p:nvPr>
            <p:ph idx="1" type="body"/>
          </p:nvPr>
        </p:nvSpPr>
        <p:spPr>
          <a:xfrm>
            <a:off x="168175" y="3888125"/>
            <a:ext cx="8773500" cy="1255500"/>
          </a:xfrm>
          <a:prstGeom prst="rect">
            <a:avLst/>
          </a:prstGeom>
          <a:noFill/>
          <a:ln>
            <a:noFill/>
          </a:ln>
        </p:spPr>
        <p:txBody>
          <a:bodyPr anchorCtr="0" anchor="t" bIns="45700" lIns="91425" spcFirstLastPara="1" rIns="91425" wrap="square" tIns="45700">
            <a:noAutofit/>
          </a:bodyPr>
          <a:lstStyle/>
          <a:p>
            <a:pPr indent="-274320" lvl="0" marL="274320" rtl="0" algn="ctr">
              <a:lnSpc>
                <a:spcPct val="115000"/>
              </a:lnSpc>
              <a:spcBef>
                <a:spcPts val="0"/>
              </a:spcBef>
              <a:spcAft>
                <a:spcPts val="0"/>
              </a:spcAft>
              <a:buClr>
                <a:srgbClr val="000000"/>
              </a:buClr>
              <a:buSzPts val="2870"/>
              <a:buFont typeface="Pacifico"/>
              <a:buChar char="●"/>
            </a:pPr>
            <a:r>
              <a:rPr b="1" lang="en" sz="1600">
                <a:solidFill>
                  <a:schemeClr val="dk1"/>
                </a:solidFill>
              </a:rPr>
              <a:t>We</a:t>
            </a:r>
            <a:r>
              <a:rPr b="1" lang="en" sz="1600">
                <a:solidFill>
                  <a:schemeClr val="dk1"/>
                </a:solidFill>
                <a:latin typeface="Arial"/>
                <a:ea typeface="Arial"/>
                <a:cs typeface="Arial"/>
                <a:sym typeface="Arial"/>
              </a:rPr>
              <a:t> have sat in desks very much like the ones you will be in when we return to school. </a:t>
            </a:r>
            <a:r>
              <a:rPr b="1" lang="en" sz="1600">
                <a:solidFill>
                  <a:schemeClr val="dk1"/>
                </a:solidFill>
              </a:rPr>
              <a:t>We </a:t>
            </a:r>
            <a:r>
              <a:rPr b="1" lang="en" sz="1600">
                <a:solidFill>
                  <a:schemeClr val="dk1"/>
                </a:solidFill>
                <a:latin typeface="Arial"/>
                <a:ea typeface="Arial"/>
                <a:cs typeface="Arial"/>
                <a:sym typeface="Arial"/>
              </a:rPr>
              <a:t>have struggled with new concepts and have worked hard to improve </a:t>
            </a:r>
            <a:r>
              <a:rPr b="1" lang="en" sz="1600">
                <a:solidFill>
                  <a:schemeClr val="dk1"/>
                </a:solidFill>
              </a:rPr>
              <a:t>our </a:t>
            </a:r>
            <a:r>
              <a:rPr b="1" lang="en" sz="1600">
                <a:solidFill>
                  <a:schemeClr val="dk1"/>
                </a:solidFill>
                <a:latin typeface="Arial"/>
                <a:ea typeface="Arial"/>
                <a:cs typeface="Arial"/>
                <a:sym typeface="Arial"/>
              </a:rPr>
              <a:t>understanding. You are all capable of the same. Good luck on a new school year!</a:t>
            </a:r>
            <a:endParaRPr b="1" sz="1600">
              <a:solidFill>
                <a:schemeClr val="dk1"/>
              </a:solidFill>
              <a:latin typeface="Arial"/>
              <a:ea typeface="Arial"/>
              <a:cs typeface="Arial"/>
              <a:sym typeface="Aria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descr="White cloud in front of dark blue star-filled sky" id="63" name="Google Shape;63;p14"/>
          <p:cNvPicPr preferRelativeResize="0"/>
          <p:nvPr/>
        </p:nvPicPr>
        <p:blipFill rotWithShape="1">
          <a:blip r:embed="rId3">
            <a:alphaModFix/>
          </a:blip>
          <a:srcRect b="17067" l="0" r="1719" t="0"/>
          <a:stretch/>
        </p:blipFill>
        <p:spPr>
          <a:xfrm>
            <a:off x="0" y="0"/>
            <a:ext cx="9144000" cy="5143499"/>
          </a:xfrm>
          <a:prstGeom prst="rect">
            <a:avLst/>
          </a:prstGeom>
          <a:noFill/>
          <a:ln>
            <a:noFill/>
          </a:ln>
        </p:spPr>
      </p:pic>
      <p:sp>
        <p:nvSpPr>
          <p:cNvPr id="64" name="Google Shape;64;p14"/>
          <p:cNvSpPr txBox="1"/>
          <p:nvPr>
            <p:ph type="ctrTitle"/>
          </p:nvPr>
        </p:nvSpPr>
        <p:spPr>
          <a:xfrm>
            <a:off x="311700" y="-975868"/>
            <a:ext cx="8520600" cy="451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rPr lang="en" sz="4800">
                <a:latin typeface="Arial"/>
                <a:ea typeface="Arial"/>
                <a:cs typeface="Arial"/>
                <a:sym typeface="Arial"/>
              </a:rPr>
              <a:t>Education- Ms. Lerma</a:t>
            </a:r>
            <a:endParaRPr sz="4800">
              <a:latin typeface="Arial"/>
              <a:ea typeface="Arial"/>
              <a:cs typeface="Arial"/>
              <a:sym typeface="Arial"/>
            </a:endParaRPr>
          </a:p>
          <a:p>
            <a:pPr indent="0" lvl="0" marL="0" rtl="0" algn="ctr">
              <a:lnSpc>
                <a:spcPct val="100000"/>
              </a:lnSpc>
              <a:spcBef>
                <a:spcPts val="0"/>
              </a:spcBef>
              <a:spcAft>
                <a:spcPts val="0"/>
              </a:spcAft>
              <a:buSzPts val="5200"/>
              <a:buNone/>
            </a:pPr>
            <a:r>
              <a:rPr lang="en" sz="1800">
                <a:latin typeface="Arial"/>
                <a:ea typeface="Arial"/>
                <a:cs typeface="Arial"/>
                <a:sym typeface="Arial"/>
              </a:rPr>
              <a:t>Chino Valley Unified School District - High School Diploma</a:t>
            </a:r>
            <a:br>
              <a:rPr lang="en" sz="1800">
                <a:latin typeface="Arial"/>
                <a:ea typeface="Arial"/>
                <a:cs typeface="Arial"/>
                <a:sym typeface="Arial"/>
              </a:rPr>
            </a:br>
            <a:endParaRPr sz="1800">
              <a:latin typeface="Arial"/>
              <a:ea typeface="Arial"/>
              <a:cs typeface="Arial"/>
              <a:sym typeface="Arial"/>
            </a:endParaRPr>
          </a:p>
          <a:p>
            <a:pPr indent="0" lvl="0" marL="0" rtl="0" algn="ctr">
              <a:lnSpc>
                <a:spcPct val="100000"/>
              </a:lnSpc>
              <a:spcBef>
                <a:spcPts val="0"/>
              </a:spcBef>
              <a:spcAft>
                <a:spcPts val="0"/>
              </a:spcAft>
              <a:buSzPts val="5200"/>
              <a:buNone/>
            </a:pPr>
            <a:r>
              <a:rPr lang="en" sz="1800">
                <a:latin typeface="Arial"/>
                <a:ea typeface="Arial"/>
                <a:cs typeface="Arial"/>
                <a:sym typeface="Arial"/>
              </a:rPr>
              <a:t>Mt. San Antonio College – Associates Degree</a:t>
            </a:r>
            <a:br>
              <a:rPr lang="en" sz="1800">
                <a:latin typeface="Arial"/>
                <a:ea typeface="Arial"/>
                <a:cs typeface="Arial"/>
                <a:sym typeface="Arial"/>
              </a:rPr>
            </a:br>
            <a:br>
              <a:rPr lang="en" sz="1800">
                <a:latin typeface="Arial"/>
                <a:ea typeface="Arial"/>
                <a:cs typeface="Arial"/>
                <a:sym typeface="Arial"/>
              </a:rPr>
            </a:br>
            <a:r>
              <a:rPr lang="en" sz="1800">
                <a:latin typeface="Arial"/>
                <a:ea typeface="Arial"/>
                <a:cs typeface="Arial"/>
                <a:sym typeface="Arial"/>
              </a:rPr>
              <a:t>U. C. Riverside – </a:t>
            </a:r>
            <a:br>
              <a:rPr lang="en" sz="1800">
                <a:latin typeface="Arial"/>
                <a:ea typeface="Arial"/>
                <a:cs typeface="Arial"/>
                <a:sym typeface="Arial"/>
              </a:rPr>
            </a:br>
            <a:r>
              <a:rPr lang="en" sz="1800">
                <a:latin typeface="Arial"/>
                <a:ea typeface="Arial"/>
                <a:cs typeface="Arial"/>
                <a:sym typeface="Arial"/>
              </a:rPr>
              <a:t>B. A in English/Teaching Credential</a:t>
            </a:r>
            <a:br>
              <a:rPr lang="en" sz="1800">
                <a:latin typeface="Arial"/>
                <a:ea typeface="Arial"/>
                <a:cs typeface="Arial"/>
                <a:sym typeface="Arial"/>
              </a:rPr>
            </a:br>
            <a:br>
              <a:rPr lang="en" sz="1800">
                <a:latin typeface="Arial"/>
                <a:ea typeface="Arial"/>
                <a:cs typeface="Arial"/>
                <a:sym typeface="Arial"/>
              </a:rPr>
            </a:br>
            <a:r>
              <a:rPr lang="en" sz="1800">
                <a:latin typeface="Arial"/>
                <a:ea typeface="Arial"/>
                <a:cs typeface="Arial"/>
                <a:sym typeface="Arial"/>
              </a:rPr>
              <a:t>University of San Diego – </a:t>
            </a:r>
            <a:br>
              <a:rPr lang="en" sz="1800">
                <a:latin typeface="Arial"/>
                <a:ea typeface="Arial"/>
                <a:cs typeface="Arial"/>
                <a:sym typeface="Arial"/>
              </a:rPr>
            </a:br>
            <a:r>
              <a:rPr lang="en" sz="1800">
                <a:latin typeface="Arial"/>
                <a:ea typeface="Arial"/>
                <a:cs typeface="Arial"/>
                <a:sym typeface="Arial"/>
              </a:rPr>
              <a:t>M. Ed in Special Education</a:t>
            </a:r>
            <a:endParaRPr sz="1800">
              <a:latin typeface="Arial"/>
              <a:ea typeface="Arial"/>
              <a:cs typeface="Arial"/>
              <a:sym typeface="Arial"/>
            </a:endParaRPr>
          </a:p>
        </p:txBody>
      </p:sp>
      <p:cxnSp>
        <p:nvCxnSpPr>
          <p:cNvPr id="65" name="Google Shape;65;p14"/>
          <p:cNvCxnSpPr/>
          <p:nvPr/>
        </p:nvCxnSpPr>
        <p:spPr>
          <a:xfrm>
            <a:off x="615150" y="2998025"/>
            <a:ext cx="500400" cy="0"/>
          </a:xfrm>
          <a:prstGeom prst="straightConnector1">
            <a:avLst/>
          </a:prstGeom>
          <a:noFill/>
          <a:ln cap="flat" cmpd="sng" w="19050">
            <a:solidFill>
              <a:schemeClr val="lt1"/>
            </a:solidFill>
            <a:prstDash val="solid"/>
            <a:round/>
            <a:headEnd len="sm" w="sm" type="none"/>
            <a:tailEnd len="sm" w="sm" type="none"/>
          </a:ln>
        </p:spPr>
      </p:cxnSp>
      <p:pic>
        <p:nvPicPr>
          <p:cNvPr id="66" name="Google Shape;66;p14"/>
          <p:cNvPicPr preferRelativeResize="0"/>
          <p:nvPr/>
        </p:nvPicPr>
        <p:blipFill rotWithShape="1">
          <a:blip r:embed="rId4">
            <a:alphaModFix/>
          </a:blip>
          <a:srcRect b="0" l="0" r="0" t="0"/>
          <a:stretch/>
        </p:blipFill>
        <p:spPr>
          <a:xfrm>
            <a:off x="6983373" y="2990422"/>
            <a:ext cx="2143125" cy="2143125"/>
          </a:xfrm>
          <a:prstGeom prst="rect">
            <a:avLst/>
          </a:prstGeom>
          <a:noFill/>
          <a:ln>
            <a:noFill/>
          </a:ln>
        </p:spPr>
      </p:pic>
      <p:pic>
        <p:nvPicPr>
          <p:cNvPr id="67" name="Google Shape;67;p14"/>
          <p:cNvPicPr preferRelativeResize="0"/>
          <p:nvPr/>
        </p:nvPicPr>
        <p:blipFill rotWithShape="1">
          <a:blip r:embed="rId5">
            <a:alphaModFix/>
          </a:blip>
          <a:srcRect b="0" l="0" r="0" t="0"/>
          <a:stretch/>
        </p:blipFill>
        <p:spPr>
          <a:xfrm>
            <a:off x="-1" y="3400425"/>
            <a:ext cx="2619375" cy="1743075"/>
          </a:xfrm>
          <a:prstGeom prst="rect">
            <a:avLst/>
          </a:prstGeom>
          <a:noFill/>
          <a:ln>
            <a:noFill/>
          </a:ln>
        </p:spPr>
      </p:pic>
      <p:pic>
        <p:nvPicPr>
          <p:cNvPr id="68" name="Google Shape;68;p14"/>
          <p:cNvPicPr preferRelativeResize="0"/>
          <p:nvPr/>
        </p:nvPicPr>
        <p:blipFill rotWithShape="1">
          <a:blip r:embed="rId6">
            <a:alphaModFix/>
          </a:blip>
          <a:srcRect b="0" l="0" r="0" t="0"/>
          <a:stretch/>
        </p:blipFill>
        <p:spPr>
          <a:xfrm>
            <a:off x="3686474" y="3644171"/>
            <a:ext cx="1771051" cy="1368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descr="White cloud in front of dark blue star-filled sky" id="73" name="Google Shape;73;p15"/>
          <p:cNvPicPr preferRelativeResize="0"/>
          <p:nvPr/>
        </p:nvPicPr>
        <p:blipFill rotWithShape="1">
          <a:blip r:embed="rId3">
            <a:alphaModFix/>
          </a:blip>
          <a:srcRect b="17067" l="0" r="1719" t="0"/>
          <a:stretch/>
        </p:blipFill>
        <p:spPr>
          <a:xfrm>
            <a:off x="0" y="0"/>
            <a:ext cx="9144000" cy="5143499"/>
          </a:xfrm>
          <a:prstGeom prst="rect">
            <a:avLst/>
          </a:prstGeom>
          <a:noFill/>
          <a:ln>
            <a:noFill/>
          </a:ln>
        </p:spPr>
      </p:pic>
      <p:sp>
        <p:nvSpPr>
          <p:cNvPr id="74" name="Google Shape;74;p15"/>
          <p:cNvSpPr txBox="1"/>
          <p:nvPr>
            <p:ph type="ctrTitle"/>
          </p:nvPr>
        </p:nvSpPr>
        <p:spPr>
          <a:xfrm>
            <a:off x="311700" y="-975868"/>
            <a:ext cx="8520600" cy="451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t/>
            </a:r>
            <a:endParaRPr sz="4800">
              <a:latin typeface="Pacifico"/>
              <a:ea typeface="Pacifico"/>
              <a:cs typeface="Pacifico"/>
              <a:sym typeface="Pacifico"/>
            </a:endParaRPr>
          </a:p>
          <a:p>
            <a:pPr indent="0" lvl="0" marL="0" rtl="0" algn="ctr">
              <a:lnSpc>
                <a:spcPct val="100000"/>
              </a:lnSpc>
              <a:spcBef>
                <a:spcPts val="0"/>
              </a:spcBef>
              <a:spcAft>
                <a:spcPts val="0"/>
              </a:spcAft>
              <a:buSzPts val="5200"/>
              <a:buNone/>
            </a:pPr>
            <a:r>
              <a:rPr lang="en" sz="4800">
                <a:latin typeface="Arial"/>
                <a:ea typeface="Arial"/>
                <a:cs typeface="Arial"/>
                <a:sym typeface="Arial"/>
              </a:rPr>
              <a:t>Education</a:t>
            </a:r>
            <a:r>
              <a:rPr lang="en" sz="4800"/>
              <a:t>- Ms. Carlos</a:t>
            </a:r>
            <a:endParaRPr sz="4800">
              <a:latin typeface="Arial"/>
              <a:ea typeface="Arial"/>
              <a:cs typeface="Arial"/>
              <a:sym typeface="Arial"/>
            </a:endParaRPr>
          </a:p>
          <a:p>
            <a:pPr indent="0" lvl="0" marL="0" rtl="0" algn="ctr">
              <a:lnSpc>
                <a:spcPct val="100000"/>
              </a:lnSpc>
              <a:spcBef>
                <a:spcPts val="0"/>
              </a:spcBef>
              <a:spcAft>
                <a:spcPts val="0"/>
              </a:spcAft>
              <a:buSzPts val="5200"/>
              <a:buNone/>
            </a:pPr>
            <a:r>
              <a:rPr lang="en" sz="1800">
                <a:latin typeface="Arial"/>
                <a:ea typeface="Arial"/>
                <a:cs typeface="Arial"/>
                <a:sym typeface="Arial"/>
              </a:rPr>
              <a:t>Chino </a:t>
            </a:r>
            <a:r>
              <a:rPr lang="en" sz="1800"/>
              <a:t>High School</a:t>
            </a:r>
            <a:r>
              <a:rPr lang="en" sz="1800">
                <a:latin typeface="Arial"/>
                <a:ea typeface="Arial"/>
                <a:cs typeface="Arial"/>
                <a:sym typeface="Arial"/>
              </a:rPr>
              <a:t> - High School Diploma</a:t>
            </a:r>
            <a:br>
              <a:rPr lang="en" sz="1800">
                <a:latin typeface="Arial"/>
                <a:ea typeface="Arial"/>
                <a:cs typeface="Arial"/>
                <a:sym typeface="Arial"/>
              </a:rPr>
            </a:br>
            <a:endParaRPr sz="1800">
              <a:latin typeface="Arial"/>
              <a:ea typeface="Arial"/>
              <a:cs typeface="Arial"/>
              <a:sym typeface="Arial"/>
            </a:endParaRPr>
          </a:p>
          <a:p>
            <a:pPr indent="0" lvl="0" marL="0" rtl="0" algn="ctr">
              <a:lnSpc>
                <a:spcPct val="100000"/>
              </a:lnSpc>
              <a:spcBef>
                <a:spcPts val="0"/>
              </a:spcBef>
              <a:spcAft>
                <a:spcPts val="0"/>
              </a:spcAft>
              <a:buSzPts val="5200"/>
              <a:buNone/>
            </a:pPr>
            <a:r>
              <a:rPr lang="en" sz="1800"/>
              <a:t>CalPoly Pomona</a:t>
            </a:r>
            <a:r>
              <a:rPr lang="en" sz="1800">
                <a:latin typeface="Arial"/>
                <a:ea typeface="Arial"/>
                <a:cs typeface="Arial"/>
                <a:sym typeface="Arial"/>
              </a:rPr>
              <a:t> – </a:t>
            </a:r>
            <a:br>
              <a:rPr lang="en" sz="1800">
                <a:latin typeface="Arial"/>
                <a:ea typeface="Arial"/>
                <a:cs typeface="Arial"/>
                <a:sym typeface="Arial"/>
              </a:rPr>
            </a:br>
            <a:r>
              <a:rPr lang="en" sz="1800">
                <a:latin typeface="Arial"/>
                <a:ea typeface="Arial"/>
                <a:cs typeface="Arial"/>
                <a:sym typeface="Arial"/>
              </a:rPr>
              <a:t>B. A in English/Multicultural Studie</a:t>
            </a:r>
            <a:r>
              <a:rPr lang="en" sz="1800"/>
              <a:t>s </a:t>
            </a:r>
            <a:endParaRPr sz="1800"/>
          </a:p>
          <a:p>
            <a:pPr indent="0" lvl="0" marL="0" rtl="0" algn="ctr">
              <a:lnSpc>
                <a:spcPct val="100000"/>
              </a:lnSpc>
              <a:spcBef>
                <a:spcPts val="0"/>
              </a:spcBef>
              <a:spcAft>
                <a:spcPts val="0"/>
              </a:spcAft>
              <a:buSzPts val="5200"/>
              <a:buNone/>
            </a:pPr>
            <a:r>
              <a:rPr lang="en" sz="1800">
                <a:latin typeface="Arial"/>
                <a:ea typeface="Arial"/>
                <a:cs typeface="Arial"/>
                <a:sym typeface="Arial"/>
              </a:rPr>
              <a:t>Teaching Credential</a:t>
            </a:r>
            <a:endParaRPr sz="1800">
              <a:latin typeface="Arial"/>
              <a:ea typeface="Arial"/>
              <a:cs typeface="Arial"/>
              <a:sym typeface="Arial"/>
            </a:endParaRPr>
          </a:p>
          <a:p>
            <a:pPr indent="0" lvl="0" marL="0" rtl="0" algn="ctr">
              <a:lnSpc>
                <a:spcPct val="100000"/>
              </a:lnSpc>
              <a:spcBef>
                <a:spcPts val="0"/>
              </a:spcBef>
              <a:spcAft>
                <a:spcPts val="0"/>
              </a:spcAft>
              <a:buSzPts val="5200"/>
              <a:buNone/>
            </a:pPr>
            <a:r>
              <a:rPr lang="en" sz="1800">
                <a:latin typeface="Arial"/>
                <a:ea typeface="Arial"/>
                <a:cs typeface="Arial"/>
                <a:sym typeface="Arial"/>
              </a:rPr>
              <a:t>M. Ed in Special Education</a:t>
            </a:r>
            <a:endParaRPr sz="1800">
              <a:latin typeface="Arial"/>
              <a:ea typeface="Arial"/>
              <a:cs typeface="Arial"/>
              <a:sym typeface="Arial"/>
            </a:endParaRPr>
          </a:p>
          <a:p>
            <a:pPr indent="0" lvl="0" marL="0" rtl="0" algn="ctr">
              <a:lnSpc>
                <a:spcPct val="100000"/>
              </a:lnSpc>
              <a:spcBef>
                <a:spcPts val="0"/>
              </a:spcBef>
              <a:spcAft>
                <a:spcPts val="0"/>
              </a:spcAft>
              <a:buSzPts val="5200"/>
              <a:buNone/>
            </a:pPr>
            <a:r>
              <a:rPr lang="en" sz="1800"/>
              <a:t>Preliminary Admin. Credential</a:t>
            </a:r>
            <a:endParaRPr sz="1800"/>
          </a:p>
        </p:txBody>
      </p:sp>
      <p:cxnSp>
        <p:nvCxnSpPr>
          <p:cNvPr id="75" name="Google Shape;75;p15"/>
          <p:cNvCxnSpPr/>
          <p:nvPr/>
        </p:nvCxnSpPr>
        <p:spPr>
          <a:xfrm>
            <a:off x="615150" y="2998025"/>
            <a:ext cx="500400" cy="0"/>
          </a:xfrm>
          <a:prstGeom prst="straightConnector1">
            <a:avLst/>
          </a:prstGeom>
          <a:noFill/>
          <a:ln cap="flat" cmpd="sng" w="19050">
            <a:solidFill>
              <a:schemeClr val="lt1"/>
            </a:solidFill>
            <a:prstDash val="solid"/>
            <a:round/>
            <a:headEnd len="sm" w="sm" type="none"/>
            <a:tailEnd len="sm" w="sm" type="none"/>
          </a:ln>
        </p:spPr>
      </p:cxnSp>
      <p:pic>
        <p:nvPicPr>
          <p:cNvPr id="76" name="Google Shape;76;p15"/>
          <p:cNvPicPr preferRelativeResize="0"/>
          <p:nvPr/>
        </p:nvPicPr>
        <p:blipFill>
          <a:blip r:embed="rId4">
            <a:alphaModFix/>
          </a:blip>
          <a:stretch>
            <a:fillRect/>
          </a:stretch>
        </p:blipFill>
        <p:spPr>
          <a:xfrm>
            <a:off x="6810150" y="2809650"/>
            <a:ext cx="2333850" cy="2333850"/>
          </a:xfrm>
          <a:prstGeom prst="rect">
            <a:avLst/>
          </a:prstGeom>
          <a:noFill/>
          <a:ln>
            <a:noFill/>
          </a:ln>
        </p:spPr>
      </p:pic>
      <p:pic>
        <p:nvPicPr>
          <p:cNvPr id="77" name="Google Shape;77;p15"/>
          <p:cNvPicPr preferRelativeResize="0"/>
          <p:nvPr/>
        </p:nvPicPr>
        <p:blipFill>
          <a:blip r:embed="rId5">
            <a:alphaModFix/>
          </a:blip>
          <a:stretch>
            <a:fillRect/>
          </a:stretch>
        </p:blipFill>
        <p:spPr>
          <a:xfrm>
            <a:off x="1" y="3595951"/>
            <a:ext cx="4445300" cy="1502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265500" y="-118571"/>
            <a:ext cx="4045200" cy="4162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3600">
                <a:latin typeface="Arial"/>
                <a:ea typeface="Arial"/>
                <a:cs typeface="Arial"/>
                <a:sym typeface="Arial"/>
              </a:rPr>
              <a:t>Google Classroom:</a:t>
            </a:r>
            <a:endParaRPr sz="3600">
              <a:latin typeface="Arial"/>
              <a:ea typeface="Arial"/>
              <a:cs typeface="Arial"/>
              <a:sym typeface="Arial"/>
            </a:endParaRPr>
          </a:p>
          <a:p>
            <a:pPr indent="0" lvl="0" marL="0" rtl="0" algn="l">
              <a:lnSpc>
                <a:spcPct val="100000"/>
              </a:lnSpc>
              <a:spcBef>
                <a:spcPts val="0"/>
              </a:spcBef>
              <a:spcAft>
                <a:spcPts val="0"/>
              </a:spcAft>
              <a:buSzPts val="4200"/>
              <a:buNone/>
            </a:pPr>
            <a:r>
              <a:t/>
            </a:r>
            <a:endParaRPr sz="3600"/>
          </a:p>
          <a:p>
            <a:pPr indent="0" lvl="0" marL="0" rtl="0" algn="l">
              <a:lnSpc>
                <a:spcPct val="100000"/>
              </a:lnSpc>
              <a:spcBef>
                <a:spcPts val="0"/>
              </a:spcBef>
              <a:spcAft>
                <a:spcPts val="0"/>
              </a:spcAft>
              <a:buSzPts val="4200"/>
              <a:buNone/>
            </a:pPr>
            <a:r>
              <a:t/>
            </a:r>
            <a:endParaRPr sz="3600"/>
          </a:p>
          <a:p>
            <a:pPr indent="0" lvl="0" marL="0" rtl="0" algn="l">
              <a:lnSpc>
                <a:spcPct val="100000"/>
              </a:lnSpc>
              <a:spcBef>
                <a:spcPts val="0"/>
              </a:spcBef>
              <a:spcAft>
                <a:spcPts val="0"/>
              </a:spcAft>
              <a:buSzPts val="4200"/>
              <a:buNone/>
            </a:pPr>
            <a:r>
              <a:rPr lang="en" sz="3200">
                <a:latin typeface="Arial"/>
                <a:ea typeface="Arial"/>
                <a:cs typeface="Arial"/>
                <a:sym typeface="Arial"/>
              </a:rPr>
              <a:t>Communication</a:t>
            </a:r>
            <a:endParaRPr sz="3600">
              <a:latin typeface="Arial"/>
              <a:ea typeface="Arial"/>
              <a:cs typeface="Arial"/>
              <a:sym typeface="Arial"/>
            </a:endParaRPr>
          </a:p>
        </p:txBody>
      </p:sp>
      <p:sp>
        <p:nvSpPr>
          <p:cNvPr id="83" name="Google Shape;83;p16"/>
          <p:cNvSpPr txBox="1"/>
          <p:nvPr>
            <p:ph idx="2" type="body"/>
          </p:nvPr>
        </p:nvSpPr>
        <p:spPr>
          <a:xfrm>
            <a:off x="4516150" y="741300"/>
            <a:ext cx="4627800" cy="42102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latin typeface="Arial"/>
                <a:ea typeface="Arial"/>
                <a:cs typeface="Arial"/>
                <a:sym typeface="Arial"/>
              </a:rPr>
              <a:t>Classlink to</a:t>
            </a:r>
            <a:r>
              <a:rPr lang="en"/>
              <a:t> </a:t>
            </a:r>
            <a:r>
              <a:rPr lang="en">
                <a:latin typeface="Arial"/>
                <a:ea typeface="Arial"/>
                <a:cs typeface="Arial"/>
                <a:sym typeface="Arial"/>
              </a:rPr>
              <a:t>Google Classroom</a:t>
            </a:r>
            <a:endParaRPr>
              <a:latin typeface="Arial"/>
              <a:ea typeface="Arial"/>
              <a:cs typeface="Arial"/>
              <a:sym typeface="Arial"/>
            </a:endParaRPr>
          </a:p>
          <a:p>
            <a:pPr indent="0" lvl="0" marL="914400" rtl="0" algn="l">
              <a:lnSpc>
                <a:spcPct val="115000"/>
              </a:lnSpc>
              <a:spcBef>
                <a:spcPts val="0"/>
              </a:spcBef>
              <a:spcAft>
                <a:spcPts val="0"/>
              </a:spcAft>
              <a:buNone/>
            </a:pPr>
            <a:r>
              <a:t/>
            </a:r>
            <a:endParaRPr/>
          </a:p>
          <a:p>
            <a:pPr indent="0" lvl="0" marL="914400" rtl="0" algn="l">
              <a:lnSpc>
                <a:spcPct val="115000"/>
              </a:lnSpc>
              <a:spcBef>
                <a:spcPts val="0"/>
              </a:spcBef>
              <a:spcAft>
                <a:spcPts val="0"/>
              </a:spcAft>
              <a:buNone/>
            </a:pPr>
            <a:r>
              <a:t/>
            </a:r>
            <a:endParaRPr/>
          </a:p>
          <a:p>
            <a:pPr indent="0" lvl="0" marL="914400" rtl="0" algn="l">
              <a:lnSpc>
                <a:spcPct val="115000"/>
              </a:lnSpc>
              <a:spcBef>
                <a:spcPts val="0"/>
              </a:spcBef>
              <a:spcAft>
                <a:spcPts val="0"/>
              </a:spcAft>
              <a:buNone/>
            </a:pPr>
            <a:r>
              <a:t/>
            </a:r>
            <a:endParaRPr/>
          </a:p>
          <a:p>
            <a:pPr indent="-342900" lvl="0" marL="457200" rtl="0" algn="l">
              <a:lnSpc>
                <a:spcPct val="115000"/>
              </a:lnSpc>
              <a:spcBef>
                <a:spcPts val="1600"/>
              </a:spcBef>
              <a:spcAft>
                <a:spcPts val="0"/>
              </a:spcAft>
              <a:buSzPts val="1800"/>
              <a:buChar char="●"/>
            </a:pPr>
            <a:r>
              <a:rPr lang="en">
                <a:uFill>
                  <a:noFill/>
                </a:uFill>
                <a:latin typeface="Arial"/>
                <a:ea typeface="Arial"/>
                <a:cs typeface="Arial"/>
                <a:sym typeface="Arial"/>
                <a:hlinkClick r:id="rId3"/>
              </a:rPr>
              <a:t>Breanne</a:t>
            </a:r>
            <a:r>
              <a:rPr lang="en">
                <a:uFill>
                  <a:noFill/>
                </a:uFill>
                <a:hlinkClick r:id="rId4"/>
              </a:rPr>
              <a:t>_</a:t>
            </a:r>
            <a:r>
              <a:rPr lang="en">
                <a:uFill>
                  <a:noFill/>
                </a:uFill>
                <a:latin typeface="Arial"/>
                <a:ea typeface="Arial"/>
                <a:cs typeface="Arial"/>
                <a:sym typeface="Arial"/>
                <a:hlinkClick r:id="rId5"/>
              </a:rPr>
              <a:t>Lerma@chino.k12.ca.us</a:t>
            </a:r>
            <a:endParaRPr>
              <a:latin typeface="Arial"/>
              <a:ea typeface="Arial"/>
              <a:cs typeface="Arial"/>
              <a:sym typeface="Arial"/>
            </a:endParaRPr>
          </a:p>
          <a:p>
            <a:pPr indent="-342900" lvl="0" marL="457200" rtl="0" algn="l">
              <a:lnSpc>
                <a:spcPct val="115000"/>
              </a:lnSpc>
              <a:spcBef>
                <a:spcPts val="0"/>
              </a:spcBef>
              <a:spcAft>
                <a:spcPts val="0"/>
              </a:spcAft>
              <a:buSzPts val="1800"/>
              <a:buChar char="●"/>
            </a:pPr>
            <a:r>
              <a:rPr lang="en"/>
              <a:t>Clarita_Carlos@chino.k12.ca.us</a:t>
            </a:r>
            <a:endParaRPr/>
          </a:p>
          <a:p>
            <a:pPr indent="0" lvl="0" marL="0" rtl="0" algn="l">
              <a:lnSpc>
                <a:spcPct val="115000"/>
              </a:lnSpc>
              <a:spcBef>
                <a:spcPts val="1600"/>
              </a:spcBef>
              <a:spcAft>
                <a:spcPts val="0"/>
              </a:spcAft>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Materials Needed</a:t>
            </a:r>
            <a:endParaRPr>
              <a:latin typeface="Arial"/>
              <a:ea typeface="Arial"/>
              <a:cs typeface="Arial"/>
              <a:sym typeface="Arial"/>
            </a:endParaRPr>
          </a:p>
        </p:txBody>
      </p:sp>
      <p:sp>
        <p:nvSpPr>
          <p:cNvPr id="89" name="Google Shape;89;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Arial"/>
              <a:buChar char="•"/>
            </a:pPr>
            <a:r>
              <a:rPr b="1" lang="en" sz="1850">
                <a:solidFill>
                  <a:schemeClr val="dk1"/>
                </a:solidFill>
              </a:rPr>
              <a:t>Textbook (online only or print with request)</a:t>
            </a:r>
            <a:endParaRPr b="1" sz="1850">
              <a:solidFill>
                <a:schemeClr val="dk1"/>
              </a:solidFill>
            </a:endParaRPr>
          </a:p>
          <a:p>
            <a:pPr indent="-346075" lvl="0" marL="457200" rtl="0" algn="l">
              <a:lnSpc>
                <a:spcPct val="115000"/>
              </a:lnSpc>
              <a:spcBef>
                <a:spcPts val="0"/>
              </a:spcBef>
              <a:spcAft>
                <a:spcPts val="0"/>
              </a:spcAft>
              <a:buClr>
                <a:schemeClr val="dk1"/>
              </a:buClr>
              <a:buSzPts val="1850"/>
              <a:buChar char="•"/>
            </a:pPr>
            <a:r>
              <a:rPr b="1" lang="en" sz="1850">
                <a:solidFill>
                  <a:schemeClr val="dk1"/>
                </a:solidFill>
              </a:rPr>
              <a:t>Chromebook (with camera access)</a:t>
            </a:r>
            <a:endParaRPr b="1" sz="1850">
              <a:solidFill>
                <a:schemeClr val="dk1"/>
              </a:solidFill>
            </a:endParaRPr>
          </a:p>
          <a:p>
            <a:pPr indent="-346075" lvl="0" marL="457200" rtl="0" algn="l">
              <a:lnSpc>
                <a:spcPct val="115000"/>
              </a:lnSpc>
              <a:spcBef>
                <a:spcPts val="0"/>
              </a:spcBef>
              <a:spcAft>
                <a:spcPts val="0"/>
              </a:spcAft>
              <a:buClr>
                <a:schemeClr val="dk1"/>
              </a:buClr>
              <a:buSzPts val="1850"/>
              <a:buChar char="•"/>
            </a:pPr>
            <a:r>
              <a:rPr b="1" lang="en" sz="1850">
                <a:solidFill>
                  <a:schemeClr val="dk1"/>
                </a:solidFill>
              </a:rPr>
              <a:t>Paper</a:t>
            </a:r>
            <a:endParaRPr b="1" sz="1850">
              <a:solidFill>
                <a:schemeClr val="dk1"/>
              </a:solidFill>
            </a:endParaRPr>
          </a:p>
          <a:p>
            <a:pPr indent="-346075" lvl="0" marL="457200" rtl="0" algn="l">
              <a:lnSpc>
                <a:spcPct val="115000"/>
              </a:lnSpc>
              <a:spcBef>
                <a:spcPts val="0"/>
              </a:spcBef>
              <a:spcAft>
                <a:spcPts val="0"/>
              </a:spcAft>
              <a:buClr>
                <a:schemeClr val="dk1"/>
              </a:buClr>
              <a:buSzPts val="1850"/>
              <a:buChar char="•"/>
            </a:pPr>
            <a:r>
              <a:rPr b="1" lang="en" sz="1850">
                <a:solidFill>
                  <a:schemeClr val="dk1"/>
                </a:solidFill>
              </a:rPr>
              <a:t>Pencils/Pens</a:t>
            </a:r>
            <a:endParaRPr b="1" sz="1850">
              <a:solidFill>
                <a:schemeClr val="dk1"/>
              </a:solidFill>
            </a:endParaRPr>
          </a:p>
          <a:p>
            <a:pPr indent="-346075" lvl="0" marL="457200" rtl="0" algn="l">
              <a:lnSpc>
                <a:spcPct val="115000"/>
              </a:lnSpc>
              <a:spcBef>
                <a:spcPts val="0"/>
              </a:spcBef>
              <a:spcAft>
                <a:spcPts val="0"/>
              </a:spcAft>
              <a:buClr>
                <a:schemeClr val="dk1"/>
              </a:buClr>
              <a:buSzPts val="1850"/>
              <a:buChar char="•"/>
            </a:pPr>
            <a:r>
              <a:rPr b="1" lang="en" sz="1850">
                <a:solidFill>
                  <a:schemeClr val="dk1"/>
                </a:solidFill>
              </a:rPr>
              <a:t>Highlighters</a:t>
            </a:r>
            <a:endParaRPr b="1" sz="1850">
              <a:solidFill>
                <a:schemeClr val="dk1"/>
              </a:solidFill>
            </a:endParaRPr>
          </a:p>
          <a:p>
            <a:pPr indent="-228600" lvl="0" marL="457200" rtl="0" algn="l">
              <a:lnSpc>
                <a:spcPct val="107916"/>
              </a:lnSpc>
              <a:spcBef>
                <a:spcPts val="0"/>
              </a:spcBef>
              <a:spcAft>
                <a:spcPts val="0"/>
              </a:spcAft>
              <a:buClr>
                <a:srgbClr val="FFFFFF"/>
              </a:buClr>
              <a:buSzPts val="2000"/>
              <a:buFont typeface="Pacifico"/>
              <a:buNone/>
            </a:pPr>
            <a:r>
              <a:t/>
            </a:r>
            <a:endParaRPr sz="2000">
              <a:solidFill>
                <a:srgbClr val="FFFFFF"/>
              </a:solidFill>
              <a:latin typeface="Pacifico"/>
              <a:ea typeface="Pacifico"/>
              <a:cs typeface="Pacifico"/>
              <a:sym typeface="Pacifico"/>
            </a:endParaRPr>
          </a:p>
        </p:txBody>
      </p:sp>
      <p:pic>
        <p:nvPicPr>
          <p:cNvPr id="90" name="Google Shape;90;p17"/>
          <p:cNvPicPr preferRelativeResize="0"/>
          <p:nvPr/>
        </p:nvPicPr>
        <p:blipFill rotWithShape="1">
          <a:blip r:embed="rId3">
            <a:alphaModFix/>
          </a:blip>
          <a:srcRect b="0" l="0" r="0" t="0"/>
          <a:stretch/>
        </p:blipFill>
        <p:spPr>
          <a:xfrm>
            <a:off x="4647537" y="1275694"/>
            <a:ext cx="4265875" cy="2592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42900" y="243650"/>
            <a:ext cx="6172200" cy="643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entury Gothic"/>
              <a:buNone/>
            </a:pPr>
            <a:r>
              <a:rPr lang="en"/>
              <a:t>GRADES </a:t>
            </a:r>
            <a:endParaRPr/>
          </a:p>
        </p:txBody>
      </p:sp>
      <p:sp>
        <p:nvSpPr>
          <p:cNvPr id="96" name="Google Shape;96;p18"/>
          <p:cNvSpPr txBox="1"/>
          <p:nvPr>
            <p:ph idx="1" type="body"/>
          </p:nvPr>
        </p:nvSpPr>
        <p:spPr>
          <a:xfrm>
            <a:off x="342900" y="2035952"/>
            <a:ext cx="6172200" cy="1902900"/>
          </a:xfrm>
          <a:prstGeom prst="rect">
            <a:avLst/>
          </a:prstGeom>
          <a:noFill/>
          <a:ln>
            <a:noFill/>
          </a:ln>
        </p:spPr>
        <p:txBody>
          <a:bodyPr anchorCtr="0" anchor="ctr" bIns="34275" lIns="68575" spcFirstLastPara="1" rIns="68575" wrap="square" tIns="34275">
            <a:noAutofit/>
          </a:bodyPr>
          <a:lstStyle/>
          <a:p>
            <a:pPr indent="-241300" lvl="0" marL="215900" rtl="0" algn="l">
              <a:spcBef>
                <a:spcPts val="0"/>
              </a:spcBef>
              <a:spcAft>
                <a:spcPts val="0"/>
              </a:spcAft>
              <a:buClr>
                <a:srgbClr val="00FFFF"/>
              </a:buClr>
              <a:buSzPts val="1600"/>
              <a:buChar char="●"/>
            </a:pPr>
            <a:r>
              <a:rPr lang="en" sz="2200" u="sng">
                <a:solidFill>
                  <a:srgbClr val="00FFFF"/>
                </a:solidFill>
              </a:rPr>
              <a:t>Writing</a:t>
            </a:r>
            <a:r>
              <a:rPr lang="en" sz="2200" u="sng">
                <a:solidFill>
                  <a:srgbClr val="00FFFF"/>
                </a:solidFill>
              </a:rPr>
              <a:t> (3</a:t>
            </a:r>
            <a:r>
              <a:rPr lang="en" sz="2200" u="sng">
                <a:solidFill>
                  <a:srgbClr val="00FFFF"/>
                </a:solidFill>
              </a:rPr>
              <a:t>5</a:t>
            </a:r>
            <a:r>
              <a:rPr lang="en" sz="2200" u="sng">
                <a:solidFill>
                  <a:srgbClr val="00FFFF"/>
                </a:solidFill>
              </a:rPr>
              <a:t>%) - </a:t>
            </a:r>
            <a:r>
              <a:rPr lang="en" sz="2200">
                <a:solidFill>
                  <a:srgbClr val="00FFFF"/>
                </a:solidFill>
              </a:rPr>
              <a:t>Bell ringers, essays, written assignments, etc.</a:t>
            </a:r>
            <a:endParaRPr sz="2200">
              <a:solidFill>
                <a:srgbClr val="00FFFF"/>
              </a:solidFill>
            </a:endParaRPr>
          </a:p>
          <a:p>
            <a:pPr indent="-241300" lvl="0" marL="215900" rtl="0" algn="l">
              <a:spcBef>
                <a:spcPts val="800"/>
              </a:spcBef>
              <a:spcAft>
                <a:spcPts val="0"/>
              </a:spcAft>
              <a:buClr>
                <a:srgbClr val="FFFF00"/>
              </a:buClr>
              <a:buSzPts val="1600"/>
              <a:buChar char="●"/>
            </a:pPr>
            <a:r>
              <a:rPr lang="en" sz="2200" u="sng">
                <a:solidFill>
                  <a:srgbClr val="FFFF00"/>
                </a:solidFill>
              </a:rPr>
              <a:t>Speaking and Listening (30%) </a:t>
            </a:r>
            <a:r>
              <a:rPr lang="en" sz="2200">
                <a:solidFill>
                  <a:srgbClr val="FFFF00"/>
                </a:solidFill>
              </a:rPr>
              <a:t>- Speeches, discussions, presentations, etc.</a:t>
            </a:r>
            <a:endParaRPr sz="2200">
              <a:solidFill>
                <a:srgbClr val="FFFF00"/>
              </a:solidFill>
            </a:endParaRPr>
          </a:p>
          <a:p>
            <a:pPr indent="-241300" lvl="0" marL="215900" rtl="0" algn="l">
              <a:spcBef>
                <a:spcPts val="800"/>
              </a:spcBef>
              <a:spcAft>
                <a:spcPts val="0"/>
              </a:spcAft>
              <a:buClr>
                <a:srgbClr val="00FF00"/>
              </a:buClr>
              <a:buSzPts val="1600"/>
              <a:buChar char="●"/>
            </a:pPr>
            <a:r>
              <a:rPr lang="en" sz="2200" u="sng">
                <a:solidFill>
                  <a:srgbClr val="00FF00"/>
                </a:solidFill>
              </a:rPr>
              <a:t>Reading (35%) </a:t>
            </a:r>
            <a:r>
              <a:rPr lang="en" sz="2200">
                <a:solidFill>
                  <a:srgbClr val="00FF00"/>
                </a:solidFill>
              </a:rPr>
              <a:t>- Bell ringers, reading comprehension assignments, etc.</a:t>
            </a:r>
            <a:endParaRPr sz="2200">
              <a:solidFill>
                <a:srgbClr val="00FF00"/>
              </a:solidFill>
            </a:endParaRPr>
          </a:p>
          <a:p>
            <a:pPr indent="0" lvl="0" marL="0" rtl="0" algn="l">
              <a:spcBef>
                <a:spcPts val="800"/>
              </a:spcBef>
              <a:spcAft>
                <a:spcPts val="0"/>
              </a:spcAft>
              <a:buSzPts val="1200"/>
              <a:buNone/>
            </a:pPr>
            <a:r>
              <a:t/>
            </a:r>
            <a:endParaRPr>
              <a:solidFill>
                <a:schemeClr val="dk1"/>
              </a:solidFill>
            </a:endParaRPr>
          </a:p>
          <a:p>
            <a:pPr indent="0" lvl="0" marL="0" rtl="0" algn="l">
              <a:spcBef>
                <a:spcPts val="800"/>
              </a:spcBef>
              <a:spcAft>
                <a:spcPts val="0"/>
              </a:spcAft>
              <a:buSzPts val="1200"/>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342900" y="396050"/>
            <a:ext cx="6172200" cy="643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entury Gothic"/>
              <a:buNone/>
            </a:pPr>
            <a:r>
              <a:rPr lang="en"/>
              <a:t>GRADING BREAKDOWN</a:t>
            </a:r>
            <a:endParaRPr/>
          </a:p>
        </p:txBody>
      </p:sp>
      <p:graphicFrame>
        <p:nvGraphicFramePr>
          <p:cNvPr id="102" name="Google Shape;102;p19"/>
          <p:cNvGraphicFramePr/>
          <p:nvPr/>
        </p:nvGraphicFramePr>
        <p:xfrm>
          <a:off x="1860681" y="1208093"/>
          <a:ext cx="3000000" cy="3000000"/>
        </p:xfrm>
        <a:graphic>
          <a:graphicData uri="http://schemas.openxmlformats.org/drawingml/2006/table">
            <a:tbl>
              <a:tblPr>
                <a:noFill/>
                <a:tableStyleId>{9A15940D-37C1-4609-8498-36E0A5BB2D17}</a:tableStyleId>
              </a:tblPr>
              <a:tblGrid>
                <a:gridCol w="682700"/>
                <a:gridCol w="1706750"/>
                <a:gridCol w="852325"/>
                <a:gridCol w="2180850"/>
              </a:tblGrid>
              <a:tr h="454550">
                <a:tc>
                  <a:txBody>
                    <a:bodyPr/>
                    <a:lstStyle/>
                    <a:p>
                      <a:pPr indent="0" lvl="0" marL="0" marR="0" rtl="0" algn="l">
                        <a:spcBef>
                          <a:spcPts val="0"/>
                        </a:spcBef>
                        <a:spcAft>
                          <a:spcPts val="0"/>
                        </a:spcAft>
                        <a:buNone/>
                      </a:pPr>
                      <a:r>
                        <a:rPr lang="en" sz="900" u="none" cap="none" strike="noStrike">
                          <a:solidFill>
                            <a:schemeClr val="lt1"/>
                          </a:solidFill>
                        </a:rPr>
                        <a:t>A+</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97 - 100%</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C+</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77 - 79.9%</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A</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93 - 96.9 %</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C</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73 - 76.9 %</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A-</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90 - 92.9%</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C-</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70 - 72.9%</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B+</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87- 89.9%</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D+</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67 - 69.9%</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B</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83 - 86.9%</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D</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60 - 66.9%</a:t>
                      </a:r>
                      <a:endParaRPr sz="900" u="none" cap="none" strike="noStrike">
                        <a:solidFill>
                          <a:schemeClr val="lt1"/>
                        </a:solidFill>
                        <a:latin typeface="Times New Roman"/>
                        <a:ea typeface="Times New Roman"/>
                        <a:cs typeface="Times New Roman"/>
                        <a:sym typeface="Times New Roman"/>
                      </a:endParaRPr>
                    </a:p>
                  </a:txBody>
                  <a:tcPr marT="0" marB="0" marR="0" marL="0"/>
                </a:tc>
              </a:tr>
              <a:tr h="454550">
                <a:tc>
                  <a:txBody>
                    <a:bodyPr/>
                    <a:lstStyle/>
                    <a:p>
                      <a:pPr indent="0" lvl="0" marL="0" marR="0" rtl="0" algn="l">
                        <a:spcBef>
                          <a:spcPts val="0"/>
                        </a:spcBef>
                        <a:spcAft>
                          <a:spcPts val="0"/>
                        </a:spcAft>
                        <a:buNone/>
                      </a:pPr>
                      <a:r>
                        <a:rPr lang="en" sz="900" u="none" cap="none" strike="noStrike">
                          <a:solidFill>
                            <a:schemeClr val="lt1"/>
                          </a:solidFill>
                        </a:rPr>
                        <a:t>B-</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80 - 82.9%</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F</a:t>
                      </a:r>
                      <a:endParaRPr sz="900" u="none" cap="none" strike="noStrike">
                        <a:solidFill>
                          <a:schemeClr val="lt1"/>
                        </a:solidFill>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rPr lang="en" sz="900" u="none" cap="none" strike="noStrike">
                          <a:solidFill>
                            <a:schemeClr val="lt1"/>
                          </a:solidFill>
                        </a:rPr>
                        <a:t>59.9 % and below</a:t>
                      </a:r>
                      <a:endParaRPr sz="900" u="none" cap="none" strike="noStrike">
                        <a:solidFill>
                          <a:schemeClr val="lt1"/>
                        </a:solidFill>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Late Assignment Policy</a:t>
            </a:r>
            <a:endParaRPr/>
          </a:p>
        </p:txBody>
      </p:sp>
      <p:sp>
        <p:nvSpPr>
          <p:cNvPr id="108" name="Google Shape;108;p20"/>
          <p:cNvSpPr txBox="1"/>
          <p:nvPr>
            <p:ph idx="1" type="body"/>
          </p:nvPr>
        </p:nvSpPr>
        <p:spPr>
          <a:xfrm>
            <a:off x="311700" y="1152475"/>
            <a:ext cx="47448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A</a:t>
            </a:r>
            <a:r>
              <a:rPr lang="en" sz="1500">
                <a:solidFill>
                  <a:srgbClr val="FFFFFF"/>
                </a:solidFill>
              </a:rPr>
              <a:t>ssignments are due at the time and date posted unless an excusable reason has been provided to the attendance office.</a:t>
            </a:r>
            <a:endParaRPr sz="1500">
              <a:solidFill>
                <a:srgbClr val="FFFFFF"/>
              </a:solidFill>
            </a:endParaRPr>
          </a:p>
          <a:p>
            <a:pPr indent="-323850" lvl="0" marL="457200" rtl="0" algn="l">
              <a:spcBef>
                <a:spcPts val="0"/>
              </a:spcBef>
              <a:spcAft>
                <a:spcPts val="0"/>
              </a:spcAft>
              <a:buClr>
                <a:srgbClr val="FFFFFF"/>
              </a:buClr>
              <a:buSzPts val="1500"/>
              <a:buChar char="●"/>
            </a:pPr>
            <a:r>
              <a:rPr lang="en" sz="1500" u="sng">
                <a:solidFill>
                  <a:srgbClr val="FFFFFF"/>
                </a:solidFill>
              </a:rPr>
              <a:t>Late work will not be accepted if it is over 3 weeks old.</a:t>
            </a:r>
            <a:endParaRPr sz="1500" u="sng">
              <a:solidFill>
                <a:srgbClr val="FFFFFF"/>
              </a:solidFill>
            </a:endParaRPr>
          </a:p>
          <a:p>
            <a:pPr indent="-323850" lvl="0" marL="457200" rtl="0" algn="l">
              <a:spcBef>
                <a:spcPts val="0"/>
              </a:spcBef>
              <a:spcAft>
                <a:spcPts val="0"/>
              </a:spcAft>
              <a:buClr>
                <a:srgbClr val="FFFFFF"/>
              </a:buClr>
              <a:buSzPts val="1500"/>
              <a:buChar char="●"/>
            </a:pPr>
            <a:r>
              <a:rPr lang="en" sz="1500">
                <a:solidFill>
                  <a:srgbClr val="FFFFFF"/>
                </a:solidFill>
              </a:rPr>
              <a:t>Late work will be graded when we are able to grade it. </a:t>
            </a:r>
            <a:endParaRPr sz="1500">
              <a:solidFill>
                <a:srgbClr val="FFFFFF"/>
              </a:solidFill>
            </a:endParaRPr>
          </a:p>
          <a:p>
            <a:pPr indent="-323850" lvl="0" marL="457200" rtl="0" algn="l">
              <a:spcBef>
                <a:spcPts val="0"/>
              </a:spcBef>
              <a:spcAft>
                <a:spcPts val="0"/>
              </a:spcAft>
              <a:buClr>
                <a:srgbClr val="FFFFFF"/>
              </a:buClr>
              <a:buSzPts val="1500"/>
              <a:buChar char="●"/>
            </a:pPr>
            <a:r>
              <a:rPr lang="en" sz="1500">
                <a:solidFill>
                  <a:srgbClr val="FFFFFF"/>
                </a:solidFill>
              </a:rPr>
              <a:t>Student must submit the assignments on Google Classroom under </a:t>
            </a:r>
            <a:r>
              <a:rPr lang="en" sz="1500">
                <a:solidFill>
                  <a:srgbClr val="FFFFFF"/>
                </a:solidFill>
              </a:rPr>
              <a:t>the</a:t>
            </a:r>
            <a:r>
              <a:rPr lang="en" sz="1500">
                <a:solidFill>
                  <a:srgbClr val="FFFFFF"/>
                </a:solidFill>
              </a:rPr>
              <a:t> late work assignment post.</a:t>
            </a:r>
            <a:endParaRPr sz="1500">
              <a:solidFill>
                <a:srgbClr val="FFFFFF"/>
              </a:solidFill>
            </a:endParaRPr>
          </a:p>
          <a:p>
            <a:pPr indent="-323850" lvl="0" marL="457200" rtl="0" algn="l">
              <a:spcBef>
                <a:spcPts val="0"/>
              </a:spcBef>
              <a:spcAft>
                <a:spcPts val="0"/>
              </a:spcAft>
              <a:buClr>
                <a:srgbClr val="FFFFFF"/>
              </a:buClr>
              <a:buSzPts val="1500"/>
              <a:buChar char="●"/>
            </a:pPr>
            <a:r>
              <a:rPr lang="en" sz="1500">
                <a:solidFill>
                  <a:srgbClr val="FFFFFF"/>
                </a:solidFill>
              </a:rPr>
              <a:t>Late work will be penalized </a:t>
            </a:r>
            <a:r>
              <a:rPr lang="en" sz="1500">
                <a:solidFill>
                  <a:srgbClr val="FFFFFF"/>
                </a:solidFill>
              </a:rPr>
              <a:t>by </a:t>
            </a:r>
            <a:r>
              <a:rPr lang="en" sz="1500">
                <a:solidFill>
                  <a:srgbClr val="FFFFFF"/>
                </a:solidFill>
              </a:rPr>
              <a:t>10% </a:t>
            </a:r>
            <a:r>
              <a:rPr lang="en" sz="1500">
                <a:solidFill>
                  <a:srgbClr val="FFFFFF"/>
                </a:solidFill>
              </a:rPr>
              <a:t>for every day passed the due date up to 50%</a:t>
            </a:r>
            <a:r>
              <a:rPr lang="en" sz="1500">
                <a:solidFill>
                  <a:srgbClr val="FFFFFF"/>
                </a:solidFill>
              </a:rPr>
              <a:t>.</a:t>
            </a:r>
            <a:endParaRPr sz="1500">
              <a:solidFill>
                <a:srgbClr val="FFFFFF"/>
              </a:solidFill>
            </a:endParaRPr>
          </a:p>
        </p:txBody>
      </p:sp>
      <p:pic>
        <p:nvPicPr>
          <p:cNvPr id="109" name="Google Shape;109;p20"/>
          <p:cNvPicPr preferRelativeResize="0"/>
          <p:nvPr/>
        </p:nvPicPr>
        <p:blipFill>
          <a:blip r:embed="rId3">
            <a:alphaModFix/>
          </a:blip>
          <a:stretch>
            <a:fillRect/>
          </a:stretch>
        </p:blipFill>
        <p:spPr>
          <a:xfrm>
            <a:off x="5383125" y="661263"/>
            <a:ext cx="3197321" cy="3820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42900" y="396050"/>
            <a:ext cx="6172200" cy="643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entury Gothic"/>
              <a:buNone/>
            </a:pPr>
            <a:r>
              <a:rPr lang="en"/>
              <a:t>BEHAVIOR EXPECTATIONS</a:t>
            </a:r>
            <a:endParaRPr/>
          </a:p>
        </p:txBody>
      </p:sp>
      <p:sp>
        <p:nvSpPr>
          <p:cNvPr id="115" name="Google Shape;115;p21"/>
          <p:cNvSpPr txBox="1"/>
          <p:nvPr>
            <p:ph idx="1" type="body"/>
          </p:nvPr>
        </p:nvSpPr>
        <p:spPr>
          <a:xfrm>
            <a:off x="456725" y="1044050"/>
            <a:ext cx="5209500" cy="3696000"/>
          </a:xfrm>
          <a:prstGeom prst="rect">
            <a:avLst/>
          </a:prstGeom>
          <a:noFill/>
          <a:ln>
            <a:noFill/>
          </a:ln>
        </p:spPr>
        <p:txBody>
          <a:bodyPr anchorCtr="0" anchor="ctr" bIns="34275" lIns="68575" spcFirstLastPara="1" rIns="68575" wrap="square" tIns="34275">
            <a:noAutofit/>
          </a:bodyPr>
          <a:lstStyle/>
          <a:p>
            <a:pPr indent="-146050" lvl="0" marL="2159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Be in your seat and ready to start class when the bell rings.</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Remain in your seat unless otherwise instructed.</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Listen attentively to others when they speak.</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Show respect for the opinions and ideas of others.</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Finish classroom assignments in the time provided.</a:t>
            </a:r>
            <a:endParaRPr sz="800">
              <a:solidFill>
                <a:schemeClr val="dk1"/>
              </a:solidFill>
              <a:latin typeface="Times New Roman"/>
              <a:ea typeface="Times New Roman"/>
              <a:cs typeface="Times New Roman"/>
              <a:sym typeface="Times New Roman"/>
            </a:endParaRPr>
          </a:p>
          <a:p>
            <a:pPr indent="-361950" lvl="0" marL="43180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Bring all necessary materials to class, have Chromebooks charged and come prepared to learn.</a:t>
            </a:r>
            <a:endParaRPr sz="800">
              <a:solidFill>
                <a:schemeClr val="dk1"/>
              </a:solidFill>
              <a:latin typeface="Times New Roman"/>
              <a:ea typeface="Times New Roman"/>
              <a:cs typeface="Times New Roman"/>
              <a:sym typeface="Times New Roman"/>
            </a:endParaRPr>
          </a:p>
          <a:p>
            <a:pPr indent="0" lvl="0" marL="215900" rtl="0" algn="l">
              <a:spcBef>
                <a:spcPts val="0"/>
              </a:spcBef>
              <a:spcAft>
                <a:spcPts val="0"/>
              </a:spcAft>
              <a:buNone/>
            </a:pPr>
            <a:r>
              <a:t/>
            </a:r>
            <a:endParaRPr sz="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SzPts val="1200"/>
              <a:buNone/>
            </a:pPr>
            <a:r>
              <a:rPr lang="en" sz="1500">
                <a:solidFill>
                  <a:schemeClr val="dk1"/>
                </a:solidFill>
                <a:latin typeface="Times New Roman"/>
                <a:ea typeface="Times New Roman"/>
                <a:cs typeface="Times New Roman"/>
                <a:sym typeface="Times New Roman"/>
              </a:rPr>
              <a:t>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SzPts val="1400"/>
              <a:buNone/>
            </a:pPr>
            <a:r>
              <a:rPr b="1" lang="en" sz="1500">
                <a:solidFill>
                  <a:schemeClr val="dk1"/>
                </a:solidFill>
                <a:latin typeface="Times New Roman"/>
                <a:ea typeface="Times New Roman"/>
                <a:cs typeface="Times New Roman"/>
                <a:sym typeface="Times New Roman"/>
              </a:rPr>
              <a:t>Violations of these expectations may result in the following:</a:t>
            </a:r>
            <a:endParaRPr sz="1500">
              <a:solidFill>
                <a:schemeClr val="dk1"/>
              </a:solidFill>
            </a:endParaRPr>
          </a:p>
          <a:p>
            <a:pPr indent="69850" lvl="0" marL="0" marR="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Teacher assigned detention.</a:t>
            </a:r>
            <a:endParaRPr sz="1500">
              <a:solidFill>
                <a:schemeClr val="dk1"/>
              </a:solidFill>
            </a:endParaRPr>
          </a:p>
          <a:p>
            <a:pPr indent="69850" lvl="0" marL="0" marR="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Counselor conference.</a:t>
            </a:r>
            <a:endParaRPr sz="1500">
              <a:solidFill>
                <a:schemeClr val="dk1"/>
              </a:solidFill>
            </a:endParaRPr>
          </a:p>
          <a:p>
            <a:pPr indent="69850" lvl="0" marL="0" marR="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A phone call home.</a:t>
            </a:r>
            <a:endParaRPr sz="1500">
              <a:solidFill>
                <a:schemeClr val="dk1"/>
              </a:solidFill>
            </a:endParaRPr>
          </a:p>
          <a:p>
            <a:pPr indent="69850" lvl="0" marL="0" marR="0" rtl="0" algn="l">
              <a:spcBef>
                <a:spcPts val="0"/>
              </a:spcBef>
              <a:spcAft>
                <a:spcPts val="0"/>
              </a:spcAft>
              <a:buClr>
                <a:schemeClr val="dk1"/>
              </a:buClr>
              <a:buSzPts val="900"/>
              <a:buChar char="●"/>
            </a:pPr>
            <a:r>
              <a:rPr lang="en" sz="1500">
                <a:solidFill>
                  <a:schemeClr val="dk1"/>
                </a:solidFill>
                <a:latin typeface="Times New Roman"/>
                <a:ea typeface="Times New Roman"/>
                <a:cs typeface="Times New Roman"/>
                <a:sym typeface="Times New Roman"/>
              </a:rPr>
              <a:t>	Removal from course.</a:t>
            </a:r>
            <a:endParaRPr sz="1500">
              <a:solidFill>
                <a:schemeClr val="dk1"/>
              </a:solidFill>
            </a:endParaRPr>
          </a:p>
          <a:p>
            <a:pPr indent="-139700" lvl="0" marL="215900" rtl="0" algn="l">
              <a:spcBef>
                <a:spcPts val="300"/>
              </a:spcBef>
              <a:spcAft>
                <a:spcPts val="0"/>
              </a:spcAft>
              <a:buSzPts val="1200"/>
              <a:buNone/>
            </a:pPr>
            <a:r>
              <a:t/>
            </a:r>
            <a:endParaRPr/>
          </a:p>
        </p:txBody>
      </p:sp>
      <p:pic>
        <p:nvPicPr>
          <p:cNvPr id="116" name="Google Shape;116;p21"/>
          <p:cNvPicPr preferRelativeResize="0"/>
          <p:nvPr/>
        </p:nvPicPr>
        <p:blipFill>
          <a:blip r:embed="rId3">
            <a:alphaModFix/>
          </a:blip>
          <a:stretch>
            <a:fillRect/>
          </a:stretch>
        </p:blipFill>
        <p:spPr>
          <a:xfrm>
            <a:off x="5524700" y="1259825"/>
            <a:ext cx="3111600" cy="1748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